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9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00"/>
    <a:srgbClr val="FF8000"/>
    <a:srgbClr val="FF0000"/>
    <a:srgbClr val="80008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198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FEEA375-3BF8-9548-BA95-C27656FCE8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ＭＳ Ｐゴシック" pitchFamily="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0A74D0A-0E06-7A40-A4D8-19BBC06A9E3D}" type="slidenum">
              <a:rPr lang="en-US" altLang="en-US" sz="1200">
                <a:latin typeface="Arial" charset="0"/>
              </a:rPr>
              <a:pPr/>
              <a:t>1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FFA8920-8B26-544C-811B-329917BAF7FA}" type="slidenum">
              <a:rPr lang="en-US" altLang="en-US" sz="1200">
                <a:latin typeface="Arial" charset="0"/>
              </a:rPr>
              <a:pPr/>
              <a:t>2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06DFB-ABBE-C549-8D26-77CB228132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537441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C9EE7-21DE-BD44-982F-6C7FE3D764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7792404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1813"/>
            <a:ext cx="2286000" cy="7164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1813"/>
            <a:ext cx="6705600" cy="7164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FFEF3-085E-8847-A766-0B838E0159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53094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AD1FA-DC14-624F-8045-CBD10A57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40336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C2D6F-B2A9-8340-A7D2-FBA57032E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067409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438400"/>
            <a:ext cx="40179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2438400"/>
            <a:ext cx="401955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8C3AE-55D0-5642-A6CF-2EDCEC21A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40946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51173-A605-2449-9ABC-2CF5D061C0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18305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C96F5-9092-7947-A000-CF88233422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28023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D48D2-0765-264D-AB61-11840F16F6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329076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74FB8-92F1-EC48-9349-A02F66B7FB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784673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C4160-E104-D646-A2CD-1F10D2C9F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179390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531813"/>
            <a:ext cx="91440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438400"/>
            <a:ext cx="818991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5"/>
          <p:cNvSpPr>
            <a:spLocks noChangeArrowheads="1"/>
          </p:cNvSpPr>
          <p:nvPr userDrawn="1"/>
        </p:nvSpPr>
        <p:spPr bwMode="auto">
          <a:xfrm>
            <a:off x="838200" y="6400800"/>
            <a:ext cx="2133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endParaRPr lang="en-US">
              <a:cs typeface="ＭＳ Ｐゴシック" charset="-128"/>
            </a:endParaRPr>
          </a:p>
        </p:txBody>
      </p:sp>
      <p:pic>
        <p:nvPicPr>
          <p:cNvPr id="1029" name="Picture 4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8959" name="Rectangle 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381750"/>
            <a:ext cx="579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60" name="Rectangle 4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6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9C28EDD0-00EF-2041-BE8C-973748F53F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pitchFamily="64" charset="-128"/>
          <a:cs typeface="ＭＳ Ｐゴシック" pitchFamily="6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64" charset="-128"/>
          <a:cs typeface="ＭＳ Ｐゴシック" pitchFamily="6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6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6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6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[CII] observations of the Ring nebula (NGC 6720) </a:t>
            </a:r>
          </a:p>
        </p:txBody>
      </p:sp>
      <p:sp>
        <p:nvSpPr>
          <p:cNvPr id="14339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4017963" cy="4648200"/>
          </a:xfrm>
        </p:spPr>
        <p:txBody>
          <a:bodyPr/>
          <a:lstStyle/>
          <a:p>
            <a:r>
              <a:rPr lang="en-US" altLang="en-US" sz="2000">
                <a:ea typeface="ＭＳ Ｐゴシック" charset="-128"/>
              </a:rPr>
              <a:t>NGC6720 is one of the best studied planetary nebulae</a:t>
            </a:r>
          </a:p>
          <a:p>
            <a:r>
              <a:rPr lang="en-US" altLang="en-US" sz="2000">
                <a:ea typeface="ＭＳ Ｐゴシック" charset="-128"/>
              </a:rPr>
              <a:t>It was observed by ISO in [CII], but without spatial and spectral resolution to resolve where [CII] comes from</a:t>
            </a:r>
          </a:p>
          <a:p>
            <a:r>
              <a:rPr lang="en-US" altLang="en-US" sz="2000">
                <a:ea typeface="ＭＳ Ｐゴシック" charset="-128"/>
              </a:rPr>
              <a:t>GREAT observations (sparse map) show that the [CII] lines are broad (50 km/s), most of the carbon is in CI or [CII], the total [CII] mass ~ 0.11 M</a:t>
            </a:r>
            <a:r>
              <a:rPr lang="en-US" altLang="en-US" sz="2000" baseline="-25000">
                <a:ea typeface="ＭＳ Ｐゴシック" charset="-128"/>
              </a:rPr>
              <a:t>sun</a:t>
            </a:r>
          </a:p>
          <a:p>
            <a:r>
              <a:rPr lang="en-US" altLang="en-US" sz="2000">
                <a:ea typeface="ＭＳ Ｐゴシック" charset="-128"/>
              </a:rPr>
              <a:t>[CII] emission strong in the PDR just outside the optical ring</a:t>
            </a:r>
          </a:p>
          <a:p>
            <a:endParaRPr lang="en-US" altLang="en-US" sz="2000">
              <a:ea typeface="ＭＳ Ｐゴシック" charset="-128"/>
            </a:endParaRPr>
          </a:p>
        </p:txBody>
      </p:sp>
      <p:pic>
        <p:nvPicPr>
          <p:cNvPr id="14340" name="Content Placeholder 9" descr="spectra.tiff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681" b="-30681"/>
          <a:stretch>
            <a:fillRect/>
          </a:stretch>
        </p:blipFill>
        <p:spPr>
          <a:xfrm>
            <a:off x="4703763" y="381000"/>
            <a:ext cx="4019550" cy="5562600"/>
          </a:xfrm>
        </p:spPr>
      </p:pic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6B3F73C-B0DF-8043-A8AA-793E895B2915}" type="slidenum">
              <a:rPr lang="en-US" altLang="en-US" sz="1400">
                <a:latin typeface="Arial" charset="0"/>
              </a:rPr>
              <a:pPr/>
              <a:t>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551363" y="321627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4572000" y="5029200"/>
            <a:ext cx="4038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altLang="en-US" sz="1800"/>
              <a:t>[CII] spectra at selected positions, see next slide. Top is average of center plus 3, 5 , 8, and 8a.</a:t>
            </a:r>
          </a:p>
        </p:txBody>
      </p:sp>
      <p:sp>
        <p:nvSpPr>
          <p:cNvPr id="14344" name="TextBox 11"/>
          <p:cNvSpPr txBox="1">
            <a:spLocks noChangeArrowheads="1"/>
          </p:cNvSpPr>
          <p:nvPr/>
        </p:nvSpPr>
        <p:spPr bwMode="auto">
          <a:xfrm>
            <a:off x="533400" y="617220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altLang="en-US"/>
              <a:t>Sahai et al. 2012, A&amp;A </a:t>
            </a:r>
            <a:r>
              <a:rPr lang="en-US" altLang="en-US" b="1"/>
              <a:t>542</a:t>
            </a:r>
            <a:r>
              <a:rPr lang="en-US" altLang="en-US"/>
              <a:t>, L20 (special GREAT issue)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charset="-128"/>
              </a:rPr>
              <a:t>[CII] in the Ring nebula</a:t>
            </a:r>
          </a:p>
        </p:txBody>
      </p:sp>
      <p:pic>
        <p:nvPicPr>
          <p:cNvPr id="16387" name="Content Placeholder 11" descr="ciiRingNebula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673" r="-27673"/>
          <a:stretch>
            <a:fillRect/>
          </a:stretch>
        </p:blipFill>
        <p:spPr>
          <a:xfrm>
            <a:off x="533400" y="1295400"/>
            <a:ext cx="7772400" cy="4989513"/>
          </a:xfrm>
        </p:spPr>
      </p:pic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D07A63E0-BFB4-D344-A1CB-7C724B2C8F7A}" type="slidenum">
              <a:rPr lang="en-US" altLang="en-US" sz="1400">
                <a:latin typeface="Arial" charset="0"/>
              </a:rPr>
              <a:pPr/>
              <a:t>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4551363" y="321627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1828800" y="6324600"/>
            <a:ext cx="647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altLang="en-US" sz="1800"/>
              <a:t>Background image 2.1 µm H</a:t>
            </a:r>
            <a:r>
              <a:rPr lang="en-US" altLang="en-US" sz="1800" baseline="-25000"/>
              <a:t>2 </a:t>
            </a:r>
            <a:r>
              <a:rPr lang="en-US" altLang="en-US" sz="1800"/>
              <a:t>emission in NGC6720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47625" y="3414713"/>
            <a:ext cx="2286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</a:rPr>
              <a:t>Background image 2.1 µm H</a:t>
            </a:r>
            <a:r>
              <a:rPr lang="en-US" altLang="en-US" sz="1800" baseline="-25000">
                <a:solidFill>
                  <a:srgbClr val="000000"/>
                </a:solidFill>
              </a:rPr>
              <a:t>2 </a:t>
            </a:r>
            <a:r>
              <a:rPr lang="en-US" altLang="en-US" sz="1800">
                <a:solidFill>
                  <a:srgbClr val="000000"/>
                </a:solidFill>
              </a:rPr>
              <a:t>emission </a:t>
            </a:r>
            <a:endParaRPr lang="en-US" alt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D Sample Mar 200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ISD Sample Mar 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ISD Sample Mar 2006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D Sample Mar 2006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Settings\jkephart\Desktop\ISD Sample Mar 2006.ppt</Template>
  <TotalTime>48535</TotalTime>
  <Words>163</Words>
  <Application>Microsoft Macintosh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ＭＳ Ｐゴシック</vt:lpstr>
      <vt:lpstr>Arial</vt:lpstr>
      <vt:lpstr>ISD Sample Mar 2006</vt:lpstr>
      <vt:lpstr>[CII] observations of the Ring nebula (NGC 6720) </vt:lpstr>
      <vt:lpstr>[CII] in the Ring nebula</vt:lpstr>
    </vt:vector>
  </TitlesOfParts>
  <Company>Carol Carroll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Workpackage Monthly Status Report</dc:title>
  <dc:creator>Carol Carroll</dc:creator>
  <cp:lastModifiedBy>Microsoft Office User</cp:lastModifiedBy>
  <cp:revision>375</cp:revision>
  <cp:lastPrinted>2012-03-06T19:45:36Z</cp:lastPrinted>
  <dcterms:created xsi:type="dcterms:W3CDTF">2012-06-06T18:41:12Z</dcterms:created>
  <dcterms:modified xsi:type="dcterms:W3CDTF">2018-02-23T19:23:35Z</dcterms:modified>
</cp:coreProperties>
</file>